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9" r:id="rId2"/>
    <p:sldId id="326" r:id="rId3"/>
    <p:sldId id="333" r:id="rId4"/>
    <p:sldId id="338" r:id="rId5"/>
    <p:sldId id="336" r:id="rId6"/>
    <p:sldId id="334" r:id="rId7"/>
    <p:sldId id="337" r:id="rId8"/>
    <p:sldId id="308" r:id="rId9"/>
    <p:sldId id="309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5" r:id="rId35"/>
    <p:sldId id="363" r:id="rId36"/>
    <p:sldId id="364" r:id="rId37"/>
    <p:sldId id="36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D0DC8DB-AC50-4770-A645-A8C3A937830F}">
          <p14:sldIdLst>
            <p14:sldId id="279"/>
            <p14:sldId id="326"/>
            <p14:sldId id="333"/>
            <p14:sldId id="338"/>
            <p14:sldId id="336"/>
            <p14:sldId id="334"/>
            <p14:sldId id="337"/>
            <p14:sldId id="308"/>
            <p14:sldId id="309"/>
          </p14:sldIdLst>
        </p14:section>
        <p14:section name="Раздел без заголовка" id="{608FEC23-1776-490C-9EC6-C28C00853001}">
          <p14:sldIdLst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5"/>
            <p14:sldId id="363"/>
            <p14:sldId id="364"/>
            <p14:sldId id="3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B09"/>
    <a:srgbClr val="517F55"/>
    <a:srgbClr val="996633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811DB-1081-46B5-BD1B-6283767CE3B8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D23F5-05BA-4900-B966-678FE8255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923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D23F5-05BA-4900-B966-678FE82554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954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51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48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48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48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48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818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46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346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30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66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62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193F-DEC3-4147-B4AD-3D8D2098EE3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62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48" y="534638"/>
            <a:ext cx="1159656" cy="124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7704" y="3521126"/>
            <a:ext cx="5544616" cy="251864"/>
          </a:xfrm>
          <a:prstGeom prst="rect">
            <a:avLst/>
          </a:prstGeom>
          <a:ln>
            <a:solidFill>
              <a:srgbClr val="891B09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803043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</a:t>
            </a:r>
            <a:endParaRPr lang="ru-RU" sz="20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7808" y="2012764"/>
            <a:ext cx="8244408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ЗАЩИТА ПРАВ ПОТРЕБИТЕЛЕЙ </a:t>
            </a:r>
            <a:endParaRPr lang="ru-RU" sz="2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РЕСПУБЛИКЕ 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</a:t>
            </a:r>
          </a:p>
          <a:p>
            <a:pPr algn="ctr">
              <a:lnSpc>
                <a:spcPct val="120000"/>
              </a:lnSpc>
            </a:pPr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ИЗМЕНЕНИЯ В ЗАКОНОДАТЕЛЬСТВЕ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СФЕРЕ ЗАЩИТЫ ПРАВ ПОТРЕБИТЕЛЕЙ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 г.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Региональная защита прав потребителей в </a:t>
            </a:r>
            <a:r>
              <a:rPr lang="ru-RU" sz="28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рб</a:t>
            </a:r>
            <a:endParaRPr lang="ru-RU" sz="2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20000"/>
              </a:lnSpc>
            </a:pPr>
            <a:endParaRPr lang="ru-RU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77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11"/>
            <a:ext cx="1008112" cy="1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4766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34076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ИЗМЕНЕНИЯ В СТРАТЕГИЧЕСКИЕ ДОКУМЕНТЫ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18407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внесении изменений в Федеральный закон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общих принципах организации местного самоуправления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оссийской Федерации" в части права органов местного самоуправления городского, сельского поселения, муниципального района, городского округа, городского округа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внутригородским делением, внутригородского района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осуществление мероприятий по защите прав потребителей»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29.07.2018 №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244-фз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вступил в силу с 10 августа 2018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algn="ctr"/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внесении изменений в закон Российской Федерации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защите прав потребителей" в части совершенствования государственной политики в сфере защиты прав потребителей»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18 марта 2019 № 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38-фз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вступил в силу с 29 марта 2019 года)</a:t>
            </a:r>
          </a:p>
        </p:txBody>
      </p:sp>
    </p:spTree>
    <p:extLst>
      <p:ext uri="{BB962C8B-B14F-4D97-AF65-F5344CB8AC3E}">
        <p14:creationId xmlns:p14="http://schemas.microsoft.com/office/powerpoint/2010/main" xmlns="" val="30801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3802" y="188640"/>
            <a:ext cx="8718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Статьи 14.1, 15.1 и 16.1 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Федерального закона от 06 октября 2003 № 131-ФЗ </a:t>
            </a:r>
          </a:p>
          <a:p>
            <a:pPr algn="ctr"/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«Об общих принципах организации местного самоуправления в Российской Федерации» в редакции 244-ФЗ от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29.07.2018 </a:t>
            </a:r>
            <a:endParaRPr lang="ru-RU" sz="1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491" y="1382285"/>
            <a:ext cx="263550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244-ФЗ</a:t>
            </a:r>
          </a:p>
          <a:p>
            <a:pPr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от 29.07.2018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внесении изменений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Федеральный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общих принципах организации местного самоуправления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Российской Федерации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части права органов местного самоуправления городского, сельского поселения, муниципального района, городского округа, городского округа </a:t>
            </a:r>
            <a:endParaRPr lang="ru-RU" sz="1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внутригородским делением, внутригородского района на осуществление мероприятий по защите прав потребителей</a:t>
            </a:r>
            <a:r>
              <a:rPr lang="ru-RU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3316" y="1340768"/>
            <a:ext cx="611853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14.1 </a:t>
            </a:r>
            <a:r>
              <a:rPr lang="ru-RU" sz="1100" b="1" dirty="0"/>
              <a:t>Права органов местного самоуправления городского, сельского поселения на решение вопросов, не отнесенных к вопросам местного значения </a:t>
            </a:r>
            <a:r>
              <a:rPr lang="ru-RU" sz="1100" b="1" dirty="0" smtClean="0"/>
              <a:t>поселений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(часть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17)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17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осуществление 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87996" y="2996952"/>
            <a:ext cx="61185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15.1 </a:t>
            </a:r>
            <a:r>
              <a:rPr lang="ru-RU" sz="1000" b="1" dirty="0">
                <a:solidFill>
                  <a:prstClr val="black"/>
                </a:solidFill>
              </a:rPr>
              <a:t>Права органов местного самоуправления муниципального района на решение вопросов, не отнесенных к вопросам местного значения муниципальных районов</a:t>
            </a:r>
          </a:p>
          <a:p>
            <a:pPr lvl="0" algn="just"/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(часть 1</a:t>
            </a:r>
            <a:r>
              <a:rPr lang="ru-RU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16)</a:t>
            </a:r>
          </a:p>
          <a:p>
            <a:pPr lvl="0"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16) осуществление 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3316" y="4644716"/>
            <a:ext cx="60691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16.1 </a:t>
            </a:r>
            <a:r>
              <a:rPr lang="ru-RU" sz="1000" b="1" dirty="0">
                <a:solidFill>
                  <a:prstClr val="black"/>
                </a:solidFill>
              </a:rPr>
              <a:t>Права органов местного самоуправления муниципального округа, городского округа, городского округа с внутригородским делением, внутригородского района на решение вопросов, не отнесенных к вопросам местного значения муниципального округа, городского округа, городского округа с внутригородским делением, внутригородского </a:t>
            </a:r>
            <a:r>
              <a:rPr lang="ru-RU" sz="1000" b="1" dirty="0" smtClean="0">
                <a:solidFill>
                  <a:prstClr val="black"/>
                </a:solidFill>
              </a:rPr>
              <a:t>района </a:t>
            </a:r>
            <a:r>
              <a:rPr lang="ru-RU" sz="12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часть 1</a:t>
            </a:r>
            <a:r>
              <a:rPr lang="ru-RU" sz="12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дополнена пунктом 18 и часть 1.1 дополнена пунктом 6)</a:t>
            </a:r>
          </a:p>
          <a:p>
            <a:pPr lvl="0" algn="just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18) и 6) осуществление мероприятий по защите прав потребителей, предусмотренных  Законом Российской Федерации от 7 февраля 1992 года № 2300-</a:t>
            </a: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«О защите прав потребителей» </a:t>
            </a:r>
          </a:p>
        </p:txBody>
      </p:sp>
    </p:spTree>
    <p:extLst>
      <p:ext uri="{BB962C8B-B14F-4D97-AF65-F5344CB8AC3E}">
        <p14:creationId xmlns:p14="http://schemas.microsoft.com/office/powerpoint/2010/main" xmlns="" val="4679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8257" y="188640"/>
            <a:ext cx="8708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44 Закона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Российской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</a:p>
          <a:p>
            <a:pPr algn="ctr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 редакции 38-ФЗ от 18 марта 2019 года)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5" descr="О защите прав потребителей: закон Российской Федерации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43691">
            <a:off x="992732" y="4875331"/>
            <a:ext cx="1038236" cy="1441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415309"/>
            <a:ext cx="2448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38-ФЗ </a:t>
            </a:r>
          </a:p>
          <a:p>
            <a:pPr lvl="0"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18 марта 2019 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внесении изменений в Закон РФ «О защите прав потребителей"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части совершенствования государственной политики в сфере защиты прав потребителей»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1415308"/>
            <a:ext cx="6111405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 МЕСТНОГО САМОУПРАВЛЕНИЯ В ЦЕЛЯХ ЗАЩИТЫ ПРАВ ПОТРЕБИТЕЛЕЙ ВПРАВЕ:</a:t>
            </a:r>
          </a:p>
          <a:p>
            <a:pPr lvl="0" algn="ctr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рассматривать обращения потребителей; 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консультировать их по вопросам защиты прав потребителей;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обращаться в суды в защиту прав потребителей (неопределенного круга потребителей);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разрабатывать муниципальные программы по защите прав потребителей;</a:t>
            </a:r>
          </a:p>
          <a:p>
            <a:pPr lvl="0" algn="just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извещать ФОИС, осуществляющие контроль за качеством и безопасностью товаров (работ, услуг), о товарах (работах, услугах) ненадлежащего качества и опасных для жизни и здоровья (по обращениям потребителей)</a:t>
            </a:r>
            <a:endParaRPr lang="ru-RU" alt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70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43808" y="483871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Suleymanova.lkh\Desktop\scale_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5599"/>
            <a:ext cx="2724801" cy="147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38008" y="1522372"/>
            <a:ext cx="523157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 признании утратившими силу нормативных правовых актов и отдельных положений нормативных правовых актов Правительства Российской Федерации, об отмене нормативных правовых актов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федеральных органов исполнительной власти, содержащих обязательные требования, соблюдение которых оценивается при проведении мероприятий по контролю при осуществлении федерального государственного надзора в области защиты прав потребителей»</a:t>
            </a:r>
            <a:endParaRPr lang="ru-RU" sz="2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3056" y="1484784"/>
            <a:ext cx="3054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11 июля 2020 г.</a:t>
            </a:r>
          </a:p>
          <a:p>
            <a:pPr lvl="0"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1036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3123" y="4869160"/>
            <a:ext cx="271804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Вступил в силу с 01 января 2021 года</a:t>
            </a:r>
          </a:p>
          <a:p>
            <a:pPr lvl="0" algn="ctr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</a:t>
            </a:r>
            <a:r>
              <a:rPr lang="ru-RU" sz="1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с 15 июля 2020 г)</a:t>
            </a:r>
          </a:p>
        </p:txBody>
      </p:sp>
    </p:spTree>
    <p:extLst>
      <p:ext uri="{BB962C8B-B14F-4D97-AF65-F5344CB8AC3E}">
        <p14:creationId xmlns:p14="http://schemas.microsoft.com/office/powerpoint/2010/main" xmlns="" val="24864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07704" y="384333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490"/>
            <a:ext cx="792088" cy="78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450147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 с 01.01.2021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96752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16 июня 1997 г. N 720 "Об утверждении перечня товаров длительного пользования, в том числе комплектующих изделий (деталей, узлов, агрегатов), которые по истечении определенного периода могут представлять опасность для жизни, здоровья потребителя, причинять вред его имуществу или окружающей среде и на которые изготовитель обязан устанавливать срок службы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…»;</a:t>
            </a:r>
          </a:p>
          <a:p>
            <a:pPr lvl="0" algn="just"/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21 июля 1997 г. N 918 </a:t>
            </a:r>
            <a:r>
              <a:rPr lang="ru-RU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"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продажи товаров по образцам</a:t>
            </a:r>
            <a:r>
              <a:rPr lang="ru-RU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lvl="0" algn="just"/>
            <a:endParaRPr lang="ru-RU" sz="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Постановление Правительства Российской Федерации от 15 августа 1997 г. N 1025 "Об утверждении Правил бытового обслуживания населения в РФ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lvl="0" algn="just"/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  Правительства РФ от 15 августа 1997 г. N 1036 </a:t>
            </a:r>
            <a:r>
              <a:rPr lang="ru-RU" sz="1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"</a:t>
            </a:r>
            <a:r>
              <a:rPr lang="ru-RU" sz="16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 утверждении Правил оказания услуг общественного питания»; </a:t>
            </a:r>
            <a:endParaRPr lang="ru-RU" sz="16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endParaRPr lang="ru-RU" sz="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Постановление Правительства РФ от 19 января 1998 г. N 55 «Об утверждении Правил продажи отдельных видов товаров, перечня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и перечня непродовольственных товаров надлежащего качества, не подлежащих возврату или обмену на аналогичный товар других размера, формы, габарита, фасона, </a:t>
            </a:r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расцветки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3760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5696" y="44170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309"/>
            <a:ext cx="720080" cy="7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61987" y="467835"/>
            <a:ext cx="2652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утратившие силу с 01.01.2021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415" y="1340768"/>
            <a:ext cx="828707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06 июня 1998 г. № 569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«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комиссионной торговли непродовольственными товарами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lvl="0" algn="just"/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18 июля 2007 г. N 452 </a:t>
            </a:r>
            <a:r>
              <a:rPr lang="ru-RU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«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оказания услуг по реализации туристского продукта»; </a:t>
            </a:r>
            <a:endParaRPr lang="ru-RU" sz="16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27 сентября 2007 г. N 612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«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продажи товаров дистанционным способом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lvl="0" algn="just"/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</a:t>
            </a:r>
            <a:r>
              <a:rPr lang="ru-RU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9 октября 2015 г. N 1085 </a:t>
            </a:r>
            <a:r>
              <a:rPr lang="ru-RU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«</a:t>
            </a:r>
            <a:r>
              <a:rPr lang="ru-RU" sz="1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предоставления гостиничных услуг в РФ</a:t>
            </a:r>
            <a:r>
              <a:rPr lang="ru-RU" sz="1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</a:t>
            </a:r>
          </a:p>
          <a:p>
            <a:pPr lvl="0" algn="just"/>
            <a:endParaRPr lang="ru-RU" sz="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 Правительства РФ от 10 февраля 2017 г. N 167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«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 утверждении Правил 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 и внесении изменения в Правила оказания услуг по реализации туристского продукта»</a:t>
            </a:r>
          </a:p>
        </p:txBody>
      </p:sp>
    </p:spTree>
    <p:extLst>
      <p:ext uri="{BB962C8B-B14F-4D97-AF65-F5344CB8AC3E}">
        <p14:creationId xmlns:p14="http://schemas.microsoft.com/office/powerpoint/2010/main" xmlns="" val="35250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7306" y="501353"/>
            <a:ext cx="4525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Suleymanova.lkh\Desktop\26755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2320">
            <a:off x="829313" y="3166054"/>
            <a:ext cx="780484" cy="10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1.ozone.ru/multimedia/1004936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08589">
            <a:off x="630280" y="4817485"/>
            <a:ext cx="729811" cy="10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9703">
            <a:off x="1777113" y="4121210"/>
            <a:ext cx="801349" cy="11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321" y="1438229"/>
            <a:ext cx="23042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силу 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01 января </a:t>
            </a:r>
            <a:endParaRPr lang="ru-RU" sz="1600" b="1" dirty="0" smtClean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93253" y="1438229"/>
            <a:ext cx="5953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платных образовательных услуг, утвержденные постановлением Правительства РФ от 15 сентября 2020 года № 1441 </a:t>
            </a:r>
            <a:r>
              <a:rPr lang="ru-RU" sz="12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3253" y="2492896"/>
            <a:ext cx="59531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бытового обслуживания населения, утвержденные постановлением Правительства РФ от 21 сентября 2020 № 1514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87825" y="3513540"/>
            <a:ext cx="5942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общественного питания, утвержденные постановлением Правительства РФ от 21 сентября 2020 года № 1515</a:t>
            </a:r>
            <a:r>
              <a:rPr lang="ru-RU" sz="16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по 01.01.2027)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4714802"/>
            <a:ext cx="6014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возмещения реального ущерба туристам и (или) иным заказчикам туристского продукта из денежных средств фонда персональной ответственности туроператора в сфере выездного туризма, утвержденные постановлением Правительства РФ от 23 сентября 2020 года № 1532 </a:t>
            </a:r>
            <a:r>
              <a:rPr lang="ru-RU" sz="12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1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83768" y="417997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8713"/>
            <a:ext cx="936104" cy="9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066" y="1401216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силу </a:t>
            </a:r>
          </a:p>
          <a:p>
            <a:pPr lvl="0" algn="ctr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</a:t>
            </a:r>
          </a:p>
          <a:p>
            <a:pPr lvl="0" algn="ctr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4304" y="1507705"/>
            <a:ext cx="62497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пассажиров и багажа автомобильным транспортом и городским наземным электрическим транспортом, утвержденные постановлением Правительства РФ от 1 октября 2020 года № </a:t>
            </a:r>
            <a:r>
              <a:rPr lang="ru-RU" sz="15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1586</a:t>
            </a:r>
            <a:r>
              <a:rPr lang="ru-RU" sz="15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 01.01.2021 </a:t>
            </a:r>
            <a:r>
              <a:rPr lang="ru-RU" sz="1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01.01.2027)</a:t>
            </a:r>
            <a:r>
              <a:rPr lang="ru-RU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3942" y="2759858"/>
            <a:ext cx="847128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выплаты туристу и (или) иному заказчику страхового возмещения по договору страхования ответственности туроператора или уплаты денежной суммы по банковской гарантии в случаях заключения туроператором более одного договора страхования либо более одного договора о предоставлении банковской гарантии или заключения туроператором договора либо договоров страхования и договора либо договоров о предоставлении банковской гарантии, утвержденные постановлением Правительства РФ 11 ноября 2020 года № 1811   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01.01.2026)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797152"/>
            <a:ext cx="6861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оказания услуг по реализации туристского продукта, утвержденные постановлением Правительства РФ от 18 ноября 2020 года № 1852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01.01.2021 по 31.12.2026)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35696" y="5722915"/>
            <a:ext cx="69336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предоставления гостиничных услуг, утвержденные постановлением Правительства РФ от 18 ноября 2020 года № 1853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31.12.2026)  </a:t>
            </a:r>
          </a:p>
        </p:txBody>
      </p:sp>
      <p:pic>
        <p:nvPicPr>
          <p:cNvPr id="15" name="Picture 8" descr="https://cdn1.ozone.ru/multimedia/c1200/10184884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19703">
            <a:off x="596150" y="5129323"/>
            <a:ext cx="801349" cy="118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1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83768" y="417997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8712"/>
            <a:ext cx="1008112" cy="99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Users\Suleymanova.lkh\Desktop\normativno-pravovaya-literatura-rossiya-komplekt-knig-pravila-torgovli-kniga-zhalob-zakon-o-pravah-potrebitelya_a4772f209eacc78_800x60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757" y="2830889"/>
            <a:ext cx="1037557" cy="11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401969"/>
            <a:ext cx="2574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Документы, вступившие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силу </a:t>
            </a:r>
          </a:p>
          <a:p>
            <a:pPr lvl="0" algn="ctr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 января </a:t>
            </a:r>
          </a:p>
          <a:p>
            <a:pPr lvl="0" algn="ctr"/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7579" y="1418359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перевозок грузов автомобильным транспортом и о внесении изменений в пункт 2.1.1 Правил дорожного движения Российской Федерации, утвержденные постановлением Правительства РФ от 21 декабря 2020 года № 2200 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2948339"/>
            <a:ext cx="6267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договору розничной купли-продажи, утвержденные постановлением Правительства РФ 31 декабря 2020 года      № 2463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2386" y="400506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товара, утвержденные постановлением Правительства РФ от 31 декабря 2020 года № 2463 </a:t>
            </a:r>
            <a:r>
              <a:rPr lang="ru-RU" sz="1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01.01.2021 по 01.01.2027)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2387" y="5733256"/>
            <a:ext cx="8352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обмену, утвержденные постановлением Правительства РФ от 18 ноября 2020 года № 1853 </a:t>
            </a:r>
            <a:r>
              <a:rPr lang="ru-RU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 01.01.2021 по 01.01.2027)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2916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252" y="5203308"/>
            <a:ext cx="4106237" cy="1214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170" y="5189952"/>
            <a:ext cx="4481419" cy="1240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1739" y="1296942"/>
            <a:ext cx="413632" cy="52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0803" y="1299675"/>
            <a:ext cx="458789" cy="51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75" y="1750743"/>
            <a:ext cx="4393617" cy="111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546" y="1745013"/>
            <a:ext cx="4151824" cy="1140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1287" y="1755731"/>
            <a:ext cx="40657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отдельных видов товаров, утвержденные постановлением Правительства РФ от 19 января 1998 г. N 55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02133" y="1755731"/>
            <a:ext cx="4001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по образцам,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постановлением Правительства РФ  от 21 июля 1997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N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6152" y="5189952"/>
            <a:ext cx="4065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продажи товаров дистанционным способом,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пост.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от 27.09.2007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612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0682" y="5216503"/>
            <a:ext cx="4151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комиссионной торговли непродовольственными товарами,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утвержденные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ост. Правительства 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РФ </a:t>
            </a:r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от 06.06.1998 N</a:t>
            </a:r>
            <a:r>
              <a:rPr lang="ru-RU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569</a:t>
            </a:r>
          </a:p>
        </p:txBody>
      </p:sp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84" y="2996952"/>
            <a:ext cx="4555005" cy="2149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133" y="3034909"/>
            <a:ext cx="4108924" cy="203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5046" y="3011685"/>
            <a:ext cx="460498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товаров длительного пользования, на которые не распространяется требование покупателя о безвозмездном предоставлении ему на период ремонта или замены аналогичного товара,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утв. постановлением 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РФ </a:t>
            </a:r>
            <a:endParaRPr lang="ru-RU" sz="1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19.01.1998 № 55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874252" y="2996952"/>
            <a:ext cx="40354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возврату или обмену на аналогичный товар других размера, формы, габарита, фасона, расцветки или комплектации,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утв. постановлением Правительства РФ от 19.01. 1998 г. № 55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680" y="412993"/>
            <a:ext cx="6602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</a:t>
            </a:r>
            <a:endParaRPr lang="ru-RU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розничной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купли-продажи, </a:t>
            </a: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утвержденные постановлением Правительства РФ                                    от 31 декабря 2020 № 2463</a:t>
            </a:r>
          </a:p>
        </p:txBody>
      </p:sp>
    </p:spTree>
    <p:extLst>
      <p:ext uri="{BB962C8B-B14F-4D97-AF65-F5344CB8AC3E}">
        <p14:creationId xmlns:p14="http://schemas.microsoft.com/office/powerpoint/2010/main" xmlns="" val="346869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9" y="425909"/>
            <a:ext cx="789380" cy="847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31740" y="425909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0303" y="2358360"/>
            <a:ext cx="8355544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Девиз</a:t>
            </a:r>
            <a:r>
              <a:rPr lang="ru-RU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всемирного дня </a:t>
            </a:r>
          </a:p>
          <a:p>
            <a:pPr algn="ctr">
              <a:lnSpc>
                <a:spcPct val="120000"/>
              </a:lnSpc>
            </a:pP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 потребителей 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 </a:t>
            </a:r>
            <a:r>
              <a:rPr lang="ru-RU" sz="2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 - </a:t>
            </a:r>
            <a:r>
              <a:rPr lang="ru-RU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«БОРЬБА С ЗАГРЯЗНЕНИЕМ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ПЛАСТИКОВЫМИ МАТЕРИАЛАМИ»</a:t>
            </a:r>
          </a:p>
          <a:p>
            <a:pPr algn="ctr">
              <a:lnSpc>
                <a:spcPct val="120000"/>
              </a:lnSpc>
            </a:pPr>
            <a:endParaRPr lang="ru-RU" sz="8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(«TACKLING PLASTIC POLLUTION»)  </a:t>
            </a:r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7" name="Picture 3" descr="D:\Users\Suleymanova.lkh\Desktop\15.03.2021\картинки\AO0nruGOvX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23" y="5013176"/>
            <a:ext cx="8352928" cy="136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potrebinforms.ru/images/cms/thumbs/cbbcc15bb53e1b2cfb7dc81f1b82c8b39797fdc6/vsemirnyj_den_prav_potrebitelej_2021_220_auto_jpg_5_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662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60303" y="1272439"/>
            <a:ext cx="835292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 марта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ВСЕМИРНЫЙ </a:t>
            </a:r>
            <a:r>
              <a:rPr lang="ru-RU" sz="2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</a:t>
            </a:r>
            <a:r>
              <a:rPr lang="ru-RU" sz="2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 </a:t>
            </a:r>
            <a:r>
              <a:rPr lang="ru-RU" sz="2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 </a:t>
            </a:r>
          </a:p>
        </p:txBody>
      </p:sp>
    </p:spTree>
    <p:extLst>
      <p:ext uri="{BB962C8B-B14F-4D97-AF65-F5344CB8AC3E}">
        <p14:creationId xmlns:p14="http://schemas.microsoft.com/office/powerpoint/2010/main" xmlns="" val="23583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79712" y="564164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323" y="289022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2420888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</a:t>
            </a:r>
            <a:endParaRPr lang="ru-RU" altLang="ru-RU" sz="2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altLang="ru-RU" sz="28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договору розничной </a:t>
            </a:r>
            <a:endParaRPr lang="ru-RU" altLang="ru-RU" sz="2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>
              <a:defRPr/>
            </a:pPr>
            <a:r>
              <a:rPr lang="ru-RU" alt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купли-продажи</a:t>
            </a:r>
            <a:endParaRPr lang="ru-RU" altLang="ru-RU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5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63491" y="2972176"/>
            <a:ext cx="2523868" cy="1367658"/>
          </a:xfrm>
          <a:prstGeom prst="ellips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493431" y="1307637"/>
            <a:ext cx="22319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с использованием автоматов</a:t>
            </a:r>
            <a:endParaRPr lang="ru-RU" altLang="ru-RU" sz="1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466" y="1446136"/>
            <a:ext cx="230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Дистанционная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51447" y="1174467"/>
            <a:ext cx="2404936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Торговля бывшими в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употреблении товарами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2318" y="2746875"/>
            <a:ext cx="2036051" cy="1114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694860" y="2888742"/>
            <a:ext cx="2063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6741" y="4069454"/>
            <a:ext cx="1991556" cy="1077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814070" y="3961158"/>
            <a:ext cx="1846809" cy="107721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ювелирных изделий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4070" y="5417448"/>
            <a:ext cx="2111469" cy="1115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925411" y="5442526"/>
            <a:ext cx="20001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автомобилей,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т.п.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26" y="2826570"/>
            <a:ext cx="2124521" cy="111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32447" y="2967497"/>
            <a:ext cx="2206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бытовой техники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585776" y="3310981"/>
            <a:ext cx="2490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ВИДЫ ДЕЯТЕЛЬНОСТИ</a:t>
            </a:r>
            <a:endParaRPr lang="ru-RU" altLang="ru-RU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6323" y="2590779"/>
            <a:ext cx="435826" cy="520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893" y="3656005"/>
            <a:ext cx="591230" cy="340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3008">
            <a:off x="5987359" y="4310592"/>
            <a:ext cx="413632" cy="524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36239" y="2748333"/>
            <a:ext cx="579968" cy="213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1576" y="4454157"/>
            <a:ext cx="458789" cy="51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484" y="4758740"/>
            <a:ext cx="491670" cy="2784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59464" y="3620375"/>
            <a:ext cx="590614" cy="340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21985" y="2608321"/>
            <a:ext cx="425062" cy="436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90" y="223245"/>
            <a:ext cx="910696" cy="9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948538" y="223245"/>
            <a:ext cx="6696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26" y="4136821"/>
            <a:ext cx="2124522" cy="111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246786" y="4069453"/>
            <a:ext cx="21245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животных и растений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3431" y="5468912"/>
            <a:ext cx="2077113" cy="1112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027" y="5476871"/>
            <a:ext cx="2117624" cy="1100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2547" y="5468912"/>
            <a:ext cx="1811974" cy="115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2415283" y="5417448"/>
            <a:ext cx="21884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аудиовизуальных произведений</a:t>
            </a:r>
            <a:endParaRPr lang="en-US" sz="15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83471" y="5509780"/>
            <a:ext cx="1940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иных видов товаров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6314" y="5538978"/>
            <a:ext cx="21001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Особенности продажи стройматериалов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215746">
            <a:off x="4460673" y="2395778"/>
            <a:ext cx="410782" cy="490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86937" y="1188688"/>
            <a:ext cx="2109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Комиссионная торговля </a:t>
            </a:r>
            <a:r>
              <a:rPr lang="ru-RU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непродовол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товарами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6068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137" y="212252"/>
            <a:ext cx="792089" cy="86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391" y="257875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" name="Picture 2" descr="C:\Users\suleymanova.LKh.BASHKORTOSTAN\Desktop\FolAPe4som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40616">
            <a:off x="7790148" y="378983"/>
            <a:ext cx="1191757" cy="668501"/>
          </a:xfrm>
          <a:prstGeom prst="rect">
            <a:avLst/>
          </a:prstGeom>
          <a:ln>
            <a:noFill/>
          </a:ln>
          <a:effectLst/>
          <a:extLst/>
        </p:spPr>
      </p:pic>
      <p:pic>
        <p:nvPicPr>
          <p:cNvPr id="1026" name="Picture 2" descr="D:\Users\Suleymanova.lkh\Desktop\Картинки\ima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1003478" cy="133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2293" y="1608174"/>
            <a:ext cx="6549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разработаны в соответствии с Законом РФ "О защите прав потребителей" и регулируют отношения между продавцами и потребителями при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розничной и дистанционной торговле </a:t>
            </a:r>
            <a:endParaRPr lang="ru-RU" sz="12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9613" y="2723362"/>
            <a:ext cx="64818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2.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Потребитель вправе на поиск и получение любой информации в любых формах из любых источников, в том числе </a:t>
            </a:r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фотографирования товара </a:t>
            </a:r>
            <a:endParaRPr lang="ru-RU" sz="12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7031" y="3645024"/>
            <a:ext cx="6464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3.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Ценники – наименование товара, цена за единицу товара или за единицу измерения (вес, длина и др.)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ВНИМАНИЕ!  Отсутствует требование к единообразию ценников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9613" y="4576772"/>
            <a:ext cx="6507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5.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претензию продавец направляет ответ в отношении заявленных требований</a:t>
            </a:r>
            <a:endParaRPr lang="ru-RU" sz="1200" b="1" i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2990" y="5301208"/>
            <a:ext cx="774227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ИСКЛЮЧЕНЫ!</a:t>
            </a:r>
            <a:r>
              <a:rPr lang="ru-RU" sz="16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Бесплатная погрузка крупногабаритного товара на транспорт потребителя; наличие книги отзывов и предложений; ознакомление с товарно-сопроводительной документацией </a:t>
            </a:r>
            <a:r>
              <a:rPr lang="ru-RU" sz="11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(сертификатами и декларациями о соответствии)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99892" y="1074254"/>
            <a:ext cx="342433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I. Общие положения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72627" y="1609444"/>
            <a:ext cx="192310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договору купли-продажи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ru-RU" sz="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</a:p>
        </p:txBody>
      </p:sp>
    </p:spTree>
    <p:extLst>
      <p:ext uri="{BB962C8B-B14F-4D97-AF65-F5344CB8AC3E}">
        <p14:creationId xmlns:p14="http://schemas.microsoft.com/office/powerpoint/2010/main" xmlns="" val="40387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34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Users\Suleymanova.lkh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60" y="4115981"/>
            <a:ext cx="1706984" cy="1281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5951" y="1412776"/>
            <a:ext cx="19593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договору </a:t>
            </a:r>
            <a:endParaRPr lang="ru-RU" sz="16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купли-продажи </a:t>
            </a:r>
            <a:endParaRPr lang="ru-RU" sz="16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ru-RU" sz="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33317" y="908720"/>
            <a:ext cx="63271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I. Правила продажи товаров при дистанционном способе продажи товаров </a:t>
            </a:r>
            <a:endParaRPr lang="ru-RU" sz="1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договору розничной купли-продажи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3" y="1879857"/>
            <a:ext cx="64473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14.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дистанционном способе продажи продавец предоставляет потребителю подтверждение заключения договора розничной купли-продажи. Подтверждение должно содержать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заказа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иной способ идентификации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заказа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07704" y="3284984"/>
            <a:ext cx="64744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18.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момент доставки допускается предоставление потребителю информации о товаре с помощью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электронных и иных технических средств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33931" y="4221088"/>
            <a:ext cx="6422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19.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наименование, ОГРН, адрес и место нахождения, эл. почту и (или) телефон.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указывают ФИО, ОГРН, эл. почту и (или) телефон. Эта информация доводится на сайте или странице сайта в сети "Интернет"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8394" y="5616535"/>
            <a:ext cx="8436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21.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Продавец доводит информацию о форме и способах направления претензий. Если информация не представлена, потребитель направляет претензию в любой форме и любым способом </a:t>
            </a:r>
          </a:p>
        </p:txBody>
      </p:sp>
    </p:spTree>
    <p:extLst>
      <p:ext uri="{BB962C8B-B14F-4D97-AF65-F5344CB8AC3E}">
        <p14:creationId xmlns:p14="http://schemas.microsoft.com/office/powerpoint/2010/main" xmlns="" val="18338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768" y="214980"/>
            <a:ext cx="792089" cy="77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8434" y="1055373"/>
            <a:ext cx="6422009" cy="877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</a:t>
            </a:r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Правила продажи товаров по договору розничной купли-продажи с использованием автоматов </a:t>
            </a:r>
            <a:r>
              <a:rPr lang="ru-RU" sz="14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(новое требование)</a:t>
            </a:r>
            <a:endParaRPr lang="ru-RU" sz="1400" b="1" i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276872"/>
            <a:ext cx="614317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28.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допускается продажа товаров, свободный оборот которых запрещен или ограничен, а также товаров, к которым есть специальные требования, исключающие возможность их продажи с использованием автоматов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0839" y="3767876"/>
            <a:ext cx="6199604" cy="25545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29.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родавец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обязан обеспечить целостность товара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сохранность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потребительских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информацию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 наименование (фирменное наименование) продавца,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ОГРН, место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нахождения и адрес, режим работы,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телефона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адрес электронной почты;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 правила пользования автоматом для заключения договора розничной купли-продажи;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 порядок возврата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суммы, уплаченной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товар, если товар не предоставлен потребителю</a:t>
            </a:r>
          </a:p>
        </p:txBody>
      </p:sp>
      <p:pic>
        <p:nvPicPr>
          <p:cNvPr id="2050" name="Picture 2" descr="https://pbs.twimg.com/media/D41r0G8W4AAMrJ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31" y="4009424"/>
            <a:ext cx="2253803" cy="2587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332" y="1305663"/>
            <a:ext cx="19544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</a:t>
            </a:r>
          </a:p>
          <a:p>
            <a:pPr lvl="0" algn="ctr"/>
            <a:r>
              <a:rPr lang="ru-RU" sz="16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договору купли-продажи </a:t>
            </a:r>
          </a:p>
          <a:p>
            <a:pPr lvl="0" algn="ctr"/>
            <a:endParaRPr lang="ru-RU" sz="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Правительства РФ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31.12.2020 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</a:p>
        </p:txBody>
      </p:sp>
    </p:spTree>
    <p:extLst>
      <p:ext uri="{BB962C8B-B14F-4D97-AF65-F5344CB8AC3E}">
        <p14:creationId xmlns:p14="http://schemas.microsoft.com/office/powerpoint/2010/main" xmlns="" val="27108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4979"/>
            <a:ext cx="936103" cy="9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8890" y="1199665"/>
            <a:ext cx="6515598" cy="87716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ювелирных и других изделий из драгоценных металлов и (или) драгоценных камней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8869" y="1225369"/>
            <a:ext cx="1941349" cy="28315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 descr="https://i.pinimg.com/originals/eb/8b/4c/eb8b4c7fc1373b6641df3b24cf4fd2b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869" y="4327360"/>
            <a:ext cx="1951441" cy="21979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28045" y="2204864"/>
            <a:ext cx="6515599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драгоценный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камень подвергся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обработке, изменившей качественно-цветовые характеристики драгоценного камня, 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облагороженный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8246" y="3356992"/>
            <a:ext cx="651559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200" b="1" i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вставка состоит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2 и более частей, соединенных скрепляющим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веществом, 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"составной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i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98391" y="4349133"/>
            <a:ext cx="6515598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48.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вставки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материалов искусственного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происхождения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ярлыках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указывается информация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синтетический (выращенный)" или "имитация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24028" y="5589240"/>
            <a:ext cx="6515598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51.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Ювелирные изделия надлежащего качества,  приобретенные дистанционным способом,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подлежат обмену и возврату</a:t>
            </a:r>
            <a:r>
              <a:rPr lang="ru-RU" sz="1600" dirty="0" smtClean="0">
                <a:solidFill>
                  <a:srgbClr val="891B09"/>
                </a:solidFill>
              </a:rPr>
              <a:t>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3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544" y="270675"/>
            <a:ext cx="1003233" cy="98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79" y="214980"/>
            <a:ext cx="7151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 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5188" y="944658"/>
            <a:ext cx="6468922" cy="615553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Раздел II. Особенности продажи иных видов товаров по договору розничной купли-продажи</a:t>
            </a:r>
            <a:endParaRPr lang="ru-RU" sz="1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2347" y="1484491"/>
            <a:ext cx="1941349" cy="240065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продажи товаров по договору купли-продажи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(утверждены постановлением Правительства РФ от 31.12.2020 </a:t>
            </a: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2463)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1043" y="1787537"/>
            <a:ext cx="6432349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</a:t>
            </a:r>
            <a:r>
              <a:rPr lang="ru-RU" sz="12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автозаправочных станциях в качестве жидкого моторного топлива допускается продажа только автомобильного бензина и дизельного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которые отпускаются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применением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раздаточных колонок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26496" y="3140968"/>
            <a:ext cx="6454780" cy="18158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 71.</a:t>
            </a:r>
            <a:r>
              <a:rPr lang="ru-RU" sz="1600" dirty="0"/>
              <a:t> </a:t>
            </a:r>
            <a:r>
              <a:rPr lang="ru-RU" sz="1200" b="1" i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Новое требование!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требованию потребителя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представляется заверенная копия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 о качестве (паспорт),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указанием наименования изготовителя,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нефтебазы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фактического адреса, с которой произведена отгрузка топлива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АЗС,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где осуществляется 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топлива,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также размера паспортизированной партии топлива и даты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отгрузки </a:t>
            </a:r>
          </a:p>
        </p:txBody>
      </p:sp>
      <p:pic>
        <p:nvPicPr>
          <p:cNvPr id="1028" name="Picture 4" descr="https://avatars.mds.yandex.net/get-zen_doc/1904579/pub_5dd2bc53e482af743b16deae_5dd2c6ac72b73d07e87e7bf1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085184"/>
            <a:ext cx="8562649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32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908" y="127708"/>
            <a:ext cx="8640960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540"/>
              </a:spcBef>
              <a:spcAft>
                <a:spcPts val="540"/>
              </a:spcAft>
            </a:pPr>
            <a:r>
              <a:rPr lang="ru-RU" sz="1600" b="1" dirty="0" smtClean="0">
                <a:solidFill>
                  <a:srgbClr val="891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качества, не подлежащих обмену</a:t>
            </a:r>
          </a:p>
          <a:p>
            <a:pPr lvl="0" algn="ctr"/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31 декабря 2020 № 2463)</a:t>
            </a:r>
            <a:endParaRPr lang="ru-RU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908" y="1053602"/>
            <a:ext cx="8640960" cy="57861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Товары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профилактики и лечения заболеваний в домашних условиях (предметы санитарии и гигиены из металла, резины, текстиля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др. материалов, мед. изделия, ср-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гигиены полости рта, линзы очковые, предметы по 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уходу за детьми),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лекарств. Препараты</a:t>
            </a:r>
          </a:p>
          <a:p>
            <a:pPr algn="just"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2. Предметы личной гигиены (зубные щетки, расчески, заколки, бигуди для волос, парики, шиньоны и другие аналогичные товары)</a:t>
            </a:r>
          </a:p>
          <a:p>
            <a:pPr algn="just"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Парфюмерно-косметические товары</a:t>
            </a:r>
          </a:p>
          <a:p>
            <a:pPr indent="457200" algn="just"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Текстильные товары (хлопчатобумажные, льняные, шелковые, шерстяные и синтетические ткани, товары из нетканых материалов типа тканей - ленты, тесьма, кружево и др.), кабельная продукция (провода, шнуры, кабели), строительные и отделочные материалы (линолеум, пленка, ковровые покрытия и др.) и другие товары,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цена которых определяется за единицу длины</a:t>
            </a:r>
          </a:p>
          <a:p>
            <a:pPr indent="457200" algn="just">
              <a:spcAft>
                <a:spcPts val="0"/>
              </a:spcAft>
            </a:pPr>
            <a:endParaRPr lang="ru-RU" sz="800" b="1" dirty="0" smtClean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Швейные и трикотажные изделия (изделия швейные и трикотажные бельевые, изделия чулочно-носочные)</a:t>
            </a:r>
          </a:p>
          <a:p>
            <a:pPr indent="457200" algn="just">
              <a:spcAft>
                <a:spcPts val="0"/>
              </a:spcAft>
            </a:pPr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Изделия и материалы, полностью или частично изготовленные из полимерных материалов и контакт. с пищевыми продуктами (посуда и принадлежности столовые и кухонные, емкости и упаковочные материалы для хранения и транспорт. пищевых продуктов, в том числе для разового использования)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5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6670" y="1196752"/>
            <a:ext cx="8763270" cy="544764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Товары бытовой химии, пестициды и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агрохимикаты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Мебельные гарнитуры бытового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назначения</a:t>
            </a: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Ювелирные и другие изделия из драгоценных металлов и (или) драгоценных камней, ограненные драгоценные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камни</a:t>
            </a: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Автомобили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 и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мотовелотоварам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мобильные средства малой механизации сельскохозяйственных работ, прогулочные суда и иные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бытового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назначения</a:t>
            </a: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Технически сложные товары бытового назначения, 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которые установлены гарантийные сроки не менее одного 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 Гражданское оружие, основные части гражданского огнестрельного оружия, 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оружию</a:t>
            </a: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 Животные и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растения</a:t>
            </a:r>
          </a:p>
          <a:p>
            <a:pPr indent="457200" algn="just">
              <a:spcAft>
                <a:spcPts val="0"/>
              </a:spcAft>
            </a:pPr>
            <a:endParaRPr lang="ru-RU" sz="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 Непериодические издания (книги, брошюры, альбомы, картографические и нотные издания, листовые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изоиздания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календари, буклеты, издания, воспроизведенные на технических носителях информации)</a:t>
            </a:r>
            <a:endParaRPr lang="ru-RU" sz="1600" b="1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837" y="188640"/>
            <a:ext cx="8424937" cy="925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непродовольственных товаров надлежащего </a:t>
            </a:r>
            <a:endParaRPr lang="ru-RU" b="1" kern="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</a:t>
            </a:r>
            <a:r>
              <a:rPr lang="ru-RU" b="1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 подлежащих </a:t>
            </a:r>
            <a:r>
              <a:rPr lang="ru-RU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обмену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7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831" y="2060848"/>
            <a:ext cx="8496943" cy="390876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Автомобили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мотоциклы и другие виды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прицепы к ним, номерные агрегаты (двигатель, блок цилиндров двигателя, шасси (рама), кузов (кабина) автотранспортного средства или самоходной машины, а также коробка передач и мост самоходной машины) к автомобилям, мотоциклам и другим видам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мототехники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кроме товаров, предназначенных для использования инвалидами, прогулочные суда и </a:t>
            </a:r>
            <a:r>
              <a:rPr lang="ru-RU" sz="1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плавсредства</a:t>
            </a:r>
            <a:endParaRPr lang="ru-RU" sz="16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Мебель</a:t>
            </a:r>
          </a:p>
          <a:p>
            <a:pPr algn="just"/>
            <a:endParaRPr lang="ru-RU" sz="9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Электробытовые приборы, используемые как предметы туалета и в медицинских целях (электробритвы,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электрощипцы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завивки волос, медицинские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электрорефлекторы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электрогрелки,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электробинты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электропледы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электроодеяла</a:t>
            </a:r>
            <a:r>
              <a:rPr lang="ru-RU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b="1" dirty="0" err="1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электрофены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-щетки, </a:t>
            </a:r>
            <a:r>
              <a:rPr lang="ru-RU" sz="1600" b="1" dirty="0" err="1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электробигуди</a:t>
            </a:r>
            <a:r>
              <a:rPr lang="ru-RU" sz="16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электрические зубные щетки, электрические машинки для стрижки волос и иные приборы, имеющие соприкосновение со слизистой и (или) кожными покровами</a:t>
            </a:r>
            <a:r>
              <a:rPr lang="ru-RU" sz="16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ru-RU" sz="16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833" y="188640"/>
            <a:ext cx="8460941" cy="160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</a:t>
            </a:r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период ремонта или замены такого товара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87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178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321" y="1412776"/>
            <a:ext cx="851698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традиции тему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определяет </a:t>
            </a:r>
            <a:endParaRPr lang="ru-RU" sz="20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</a:t>
            </a:r>
          </a:p>
          <a:p>
            <a:pPr algn="ctr">
              <a:lnSpc>
                <a:spcPct val="130000"/>
              </a:lnSpc>
            </a:pPr>
            <a:r>
              <a:rPr lang="ru-RU" sz="2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ПОТРЕБИТЕЛЕЙ </a:t>
            </a:r>
          </a:p>
          <a:p>
            <a:pPr algn="ctr">
              <a:lnSpc>
                <a:spcPct val="1300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Consumers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CI)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56577" y="457580"/>
            <a:ext cx="4692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D:\Users\Suleymanova.lkh\Desktop\ci_full_name_logo_rbg_reve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83786"/>
            <a:ext cx="7780975" cy="206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potrebinforms.ru/images/cms/thumbs/cbbcc15bb53e1b2cfb7dc81f1b82c8b39797fdc6/vsemirnyj_den_prav_potrebitelej_2021_220_auto_jpg_5_8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662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33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3466" y="2057255"/>
            <a:ext cx="8496943" cy="338554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Электрические, газовые и газоэлектрические приборы бытового назначения, используемые для термической обработки продуктов и приготовления </a:t>
            </a: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пищи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Гражданское оружие, основные части гражданского огнестрельного оружия, </a:t>
            </a:r>
            <a:r>
              <a:rPr lang="ru-RU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патроны к гражданскому оружию, а также инициирующие и воспламеняющие вещества и материалы для самостоятельного снаряжения патронов к гражданскому огнестрельному длинноствольному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оружию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Ювелирные и другие изделия из драгоценных металлов и (или) драгоценных камней, ограненные драгоценные </a:t>
            </a:r>
            <a:r>
              <a:rPr lang="ru-RU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камни</a:t>
            </a:r>
            <a:endParaRPr lang="ru-RU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9833" y="188640"/>
            <a:ext cx="8460941" cy="1603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товаров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длительного пользования, на которые не распространяется требование потребителя о безвозмездном предоставлении ему товара, обладающего этими же основными потребительскими свойствами, на период ремонта или замены такого товара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(утвержден постановлением Правительства РФ от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31 декабря 2020 </a:t>
            </a:r>
            <a:r>
              <a:rPr lang="ru-RU" sz="14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</a:t>
            </a:r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2463)</a:t>
            </a:r>
            <a:endParaRPr lang="ru-RU" sz="14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1745" y="5692591"/>
            <a:ext cx="768315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ИСКЛЮЧЕНЫ! </a:t>
            </a:r>
            <a:r>
              <a:rPr lang="ru-RU" sz="1600" b="1" i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 части служебного огнестрельного оружия 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D:\Users\Suleymanova.lkh\Desktop\Картинки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375" y="5589240"/>
            <a:ext cx="566526" cy="75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444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0" y="430629"/>
            <a:ext cx="1157879" cy="12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5660" y="2132856"/>
            <a:ext cx="790255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ПРОГРАММНЫЕ ДОКУМЕНТЫ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ЗАЩИТЕ ПРАВ ПОТРЕБИТЕЛЕЙ, ПРИНЯТЫЕ АДМИНИСТРАЦИЯМИ МУНИЦИПАЛЬНЫХ РАЙОНОВ </a:t>
            </a:r>
          </a:p>
          <a:p>
            <a:pPr algn="ctr">
              <a:lnSpc>
                <a:spcPct val="12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ГОРОДСКИХ ОКРУГОВ РБ</a:t>
            </a:r>
            <a:endParaRPr lang="ru-RU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1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7929" y="5161260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99892" y="1600807"/>
            <a:ext cx="527858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sz="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517F5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ОРГАНЫ МЕСТНОГО САМОУПРАВЛЕНИЯ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вправе разрабатывать муниципальные программы по защите прав потребителей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916" y="1597927"/>
            <a:ext cx="234823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Статья 44 Закона «О защите прав потребителей»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411"/>
            <a:ext cx="1008112" cy="10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7784" y="366850"/>
            <a:ext cx="5630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lvl="0" algn="ctr"/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5508" y="2599983"/>
            <a:ext cx="2336830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Пункт 1.3.7 Приложения № 2 Государственной программы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 защите прав потребителей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Республике Башкортостан»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20963" y="2852936"/>
            <a:ext cx="5278587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утверждение муниципальных программных документов (программ, планов, подпрограмм) 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защите прав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 </a:t>
            </a:r>
            <a:r>
              <a:rPr lang="ru-RU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муниципальных районах и городских округах РБ</a:t>
            </a:r>
            <a:endParaRPr lang="ru-RU" u="sng" dirty="0">
              <a:solidFill>
                <a:srgbClr val="002060"/>
              </a:solidFill>
            </a:endParaRPr>
          </a:p>
        </p:txBody>
      </p:sp>
      <p:grpSp>
        <p:nvGrpSpPr>
          <p:cNvPr id="18" name="Группа 2"/>
          <p:cNvGrpSpPr>
            <a:grpSpLocks/>
          </p:cNvGrpSpPr>
          <p:nvPr/>
        </p:nvGrpSpPr>
        <p:grpSpPr bwMode="auto">
          <a:xfrm>
            <a:off x="2761293" y="3220028"/>
            <a:ext cx="601707" cy="553721"/>
            <a:chOff x="340363" y="1120152"/>
            <a:chExt cx="1459862" cy="1351678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20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2" name="Блок-схема: узел 21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Блок-схема: узел 22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85692" y="4591873"/>
            <a:ext cx="6618556" cy="1738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СПРАВОЧНО!</a:t>
            </a:r>
          </a:p>
          <a:p>
            <a:pPr algn="ctr"/>
            <a:endParaRPr lang="ru-RU" sz="400" b="1" dirty="0" smtClean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программа «О защите прав потребителей 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Республике Башкортостан» утверждена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остановлением Правительства РБ от 24 марта 2017 г. </a:t>
            </a:r>
          </a:p>
          <a:p>
            <a:pPr algn="ctr"/>
            <a:endParaRPr lang="ru-RU" sz="4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Органам местного самоуправления муниципальных районов и городских округов РБ </a:t>
            </a:r>
            <a:r>
              <a:rPr lang="ru-RU" sz="1400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рекомендовано принять муниципальные программы по защите прав потребителей</a:t>
            </a:r>
            <a:endParaRPr lang="ru-RU" sz="1400" b="1" u="sng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4591873"/>
            <a:ext cx="2088232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ГОДЫ/ПОКАЗАТЕЛЬ</a:t>
            </a:r>
          </a:p>
          <a:p>
            <a:pPr algn="ctr"/>
            <a:endParaRPr lang="ru-RU" sz="800" b="1" u="sng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2018 г. – 20 ОМСУ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2019 г. – 30 ОМСУ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2020 г. – 35 ОМСУ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2021 г. – 40 ОМСУ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2022 г. – 45 ОМСУ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2023 г. – 50 ОМСУ</a:t>
            </a:r>
            <a:endParaRPr lang="ru-RU" sz="1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058" y="1819818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63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28204" y="457702"/>
            <a:ext cx="5688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lvl="0" algn="ctr"/>
            <a:r>
              <a:rPr lang="ru-RU" sz="1600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76" y="279558"/>
            <a:ext cx="954996" cy="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138" y="2436389"/>
            <a:ext cx="585877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МУНИЦИПАЛЬНЫЕ </a:t>
            </a:r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ПРОГРАММЫ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 ЗАЩИТЕ ПРАВ ПОТРЕБИТЕЛЕЙ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7139" y="3378673"/>
            <a:ext cx="587305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ПОДПРОГРАММЫ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ИЛИ </a:t>
            </a:r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ПУНКТЫ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 ЗАЩИТЕ ПРАВ ПОТРЕБИТЕЛЕЙ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В МУНИЦИПАЛЬНЫХ ПРОГРАММАХ 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139" y="4626832"/>
            <a:ext cx="589196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ПЛАНЫ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ПО ЗАЩИТЕ ПРАВ ПОТРЕБИТЕЛЕЙ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7139" y="5571130"/>
            <a:ext cx="58541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ДОРОЖНЫЕ КАРТЫ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И ДР.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 ЗАЩИТЕ ПРАВ ПОТРЕБИТЕЛЕЙ</a:t>
            </a:r>
            <a:endParaRPr lang="ru-RU" sz="20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4675" y="1311346"/>
            <a:ext cx="82278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ПРОГРАММНЫЕ ДОКУМЕНТЫ, ПРИНЯТЫЕ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ОРГАНАМИ МЕСТНОГО САМОУПРАВЛЕНИЯ </a:t>
            </a:r>
            <a:endParaRPr lang="ru-RU" sz="2000" b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 (100%)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05980" y="2436389"/>
            <a:ext cx="1637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32 (22)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51 (35)%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30136" y="3613125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21 (21) 33%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5980" y="4504459"/>
            <a:ext cx="1562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8 (6)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13 (10) 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285403" y="5552711"/>
            <a:ext cx="1603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2 (14)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3 (22)%</a:t>
            </a: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3663" y="2525219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059" y="3568452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0006" y="4630456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3782" y="5630351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98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4398"/>
            <a:ext cx="863276" cy="8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454398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lvl="0" algn="ctr"/>
            <a:r>
              <a:rPr lang="ru-RU" sz="1600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828" y="2150010"/>
            <a:ext cx="3514950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Бурзянский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Мечетлинский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Стерлибашевский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Учалинский район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ru-RU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Янаульский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район</a:t>
            </a:r>
            <a:endParaRPr lang="ru-RU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г. </a:t>
            </a:r>
            <a:r>
              <a:rPr lang="ru-RU" b="1" dirty="0" err="1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Агидель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г. Стерлитамак </a:t>
            </a:r>
          </a:p>
          <a:p>
            <a:pPr lvl="0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 г. 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Уфа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3" name="Picture 3" descr="C:\Users\Suleymanova.LKh\Desktop\Картинки\документ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453" y="4653136"/>
            <a:ext cx="804155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241" y="1422627"/>
            <a:ext cx="37895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ПЛАНЫ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ПО ЗАЩИТЕ ПРАВ ПОТРЕБИТЕЛЕЙ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410551"/>
            <a:ext cx="43890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ДОРОЖНЫЕ КАРТЫ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И ДР. </a:t>
            </a:r>
            <a:endParaRPr lang="ru-RU" sz="2000" b="1" dirty="0" smtClean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 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ЗАЩИТЕ ПРАВ ПОТРЕБИТЕЛЕЙ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6122" y="2276872"/>
            <a:ext cx="2550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Аскинский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район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ЗАТО 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Межгорье</a:t>
            </a:r>
            <a:endParaRPr lang="ru-RU" sz="22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6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2274838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altLang="ru-RU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270" y="430629"/>
            <a:ext cx="1157879" cy="12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70612"/>
            <a:ext cx="592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lvl="0" algn="ctr"/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660" y="1988840"/>
            <a:ext cx="7902551" cy="323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ПРОГРАММНЫЕ ДОКУМЕНТЫ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ЗАЩИТЕ ПРАВ ПОТРЕБИТЕЛЕЙ, ПРИНЯТЫЕ АДМИНИСТРАЦИЯМИ СЕЛЬСКИХ ПОСЕЛЕНИЙ МУНИЦИПАЛЬНЫХ РАЙОНОВ РБ</a:t>
            </a:r>
            <a:endParaRPr lang="ru-RU" sz="2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2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13737" y="279558"/>
            <a:ext cx="6300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lvl="0" algn="ctr"/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76" y="279558"/>
            <a:ext cx="954996" cy="9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2477677"/>
            <a:ext cx="4695645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ПРОГРАММА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 ЗАЩИТЕ ПРАВ ПОТРЕБИТЕЛЕЙ</a:t>
            </a:r>
          </a:p>
          <a:p>
            <a:pPr algn="ctr"/>
            <a:endParaRPr lang="ru-RU" sz="400" b="1" dirty="0" smtClean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733" y="3366806"/>
            <a:ext cx="4392488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sz="2000" b="1" u="sng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ПЛАНЫ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ПО ЗАЩИТЕ ПРАВ ПОТРЕБИТЕЛЕЙ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grpSp>
        <p:nvGrpSpPr>
          <p:cNvPr id="17" name="Группа 2"/>
          <p:cNvGrpSpPr>
            <a:grpSpLocks/>
          </p:cNvGrpSpPr>
          <p:nvPr/>
        </p:nvGrpSpPr>
        <p:grpSpPr bwMode="auto">
          <a:xfrm>
            <a:off x="6229214" y="2583124"/>
            <a:ext cx="411943" cy="372928"/>
            <a:chOff x="340363" y="1120152"/>
            <a:chExt cx="1459862" cy="135167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1" name="Блок-схема: узел 20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pic>
        <p:nvPicPr>
          <p:cNvPr id="1026" name="Picture 2" descr="https://stihi.ru/pics/2014/07/24/67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021395"/>
            <a:ext cx="594065" cy="53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6134690"/>
            <a:ext cx="5140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(</a:t>
            </a:r>
            <a:r>
              <a:rPr lang="ru-RU" b="1" dirty="0" err="1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Киекбаевский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с/с МР </a:t>
            </a:r>
            <a:r>
              <a:rPr lang="ru-RU" b="1" dirty="0" err="1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Бурзянский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р-н РБ)</a:t>
            </a:r>
          </a:p>
        </p:txBody>
      </p:sp>
      <p:pic>
        <p:nvPicPr>
          <p:cNvPr id="1027" name="Picture 3" descr="D:\Users\Suleymanova.lkh\Desktop\cropped-cropped-20180606_163504-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676" y="4437112"/>
            <a:ext cx="8075972" cy="148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239974"/>
            <a:ext cx="82731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ПРОГРАММНЫЕ ДОКУМЕНТЫ, </a:t>
            </a:r>
          </a:p>
          <a:p>
            <a:pPr lvl="0" algn="ctr"/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ПРИНЯТЫЕ ОРГАНАМИ </a:t>
            </a:r>
            <a:r>
              <a:rPr lang="ru-RU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СЕЛЬСКОГО ПОСЕЛЕНИЯ </a:t>
            </a:r>
            <a:endParaRPr lang="ru-RU" sz="2000" b="1" u="sng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820 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(100%)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6361" y="3568452"/>
            <a:ext cx="5492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77024" y="3578746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819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 (99,9%)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50222" y="2497786"/>
            <a:ext cx="11897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1</a:t>
            </a: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(0,1%)</a:t>
            </a:r>
          </a:p>
        </p:txBody>
      </p:sp>
    </p:spTree>
    <p:extLst>
      <p:ext uri="{BB962C8B-B14F-4D97-AF65-F5344CB8AC3E}">
        <p14:creationId xmlns:p14="http://schemas.microsoft.com/office/powerpoint/2010/main" xmlns="" val="4674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2348880"/>
            <a:ext cx="5976664" cy="70788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002060"/>
                </a:solidFill>
              </a:rPr>
              <a:t>  Спасибо </a:t>
            </a:r>
            <a:r>
              <a:rPr lang="ru-RU" sz="4000" b="1" dirty="0">
                <a:solidFill>
                  <a:srgbClr val="00206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84233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144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Users\Suleymanova.lkh\Desktop\ci_full_name_logo_rbg_rever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10042"/>
            <a:ext cx="1604212" cy="5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272066"/>
            <a:ext cx="614071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</a:t>
            </a:r>
            <a:r>
              <a:rPr lang="en-US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основанная на членстве организация для групп потребителей по всему миру</a:t>
            </a:r>
          </a:p>
          <a:p>
            <a:pPr algn="just">
              <a:lnSpc>
                <a:spcPct val="120000"/>
              </a:lnSpc>
            </a:pPr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Создана</a:t>
            </a:r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01.04.1960 г.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как </a:t>
            </a:r>
            <a:r>
              <a:rPr lang="ru-RU" sz="2000" b="1" dirty="0" smtClean="0">
                <a:solidFill>
                  <a:srgbClr val="891B09"/>
                </a:solidFill>
              </a:rPr>
              <a:t>Международная </a:t>
            </a:r>
            <a:r>
              <a:rPr lang="ru-RU" sz="2000" b="1" dirty="0">
                <a:solidFill>
                  <a:srgbClr val="891B09"/>
                </a:solidFill>
              </a:rPr>
              <a:t>организация союзов потребителей</a:t>
            </a:r>
            <a:r>
              <a:rPr lang="ru-RU" sz="2000" dirty="0">
                <a:solidFill>
                  <a:srgbClr val="891B09"/>
                </a:solidFill>
              </a:rPr>
              <a:t> </a:t>
            </a:r>
            <a:r>
              <a:rPr lang="ru-RU" sz="1600" dirty="0" smtClean="0">
                <a:solidFill>
                  <a:srgbClr val="002060"/>
                </a:solidFill>
              </a:rPr>
              <a:t>(</a:t>
            </a:r>
            <a:r>
              <a:rPr lang="ru-RU" sz="1600" dirty="0" err="1" smtClean="0">
                <a:solidFill>
                  <a:srgbClr val="002060"/>
                </a:solidFill>
              </a:rPr>
              <a:t>International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Organisation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of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Consumers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</a:rPr>
              <a:t>Unions</a:t>
            </a:r>
            <a:r>
              <a:rPr lang="ru-RU" sz="1600" dirty="0" smtClean="0">
                <a:solidFill>
                  <a:srgbClr val="002060"/>
                </a:solidFill>
              </a:rPr>
              <a:t> – IOCU). </a:t>
            </a:r>
            <a:r>
              <a:rPr lang="ru-RU" sz="20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Зарегистрирована в Нидерландах.</a:t>
            </a:r>
          </a:p>
          <a:p>
            <a:pPr algn="just">
              <a:lnSpc>
                <a:spcPct val="120000"/>
              </a:lnSpc>
            </a:pPr>
            <a:endParaRPr lang="ru-RU" sz="800" dirty="0" smtClean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60 лет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работы. Объединяет более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общественных и государственных организаций защиты прав потребителей более чем из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100</a:t>
            </a:r>
            <a:r>
              <a:rPr lang="ru-RU" sz="2000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государств. Головной офис находится в Лондоне.</a:t>
            </a:r>
          </a:p>
          <a:p>
            <a:pPr algn="just">
              <a:lnSpc>
                <a:spcPct val="12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Защищает права потребителей, оказывает образовательную и правовую помощь</a:t>
            </a:r>
          </a:p>
        </p:txBody>
      </p:sp>
      <p:pic>
        <p:nvPicPr>
          <p:cNvPr id="1026" name="Picture 2" descr="https://www.consumersinternational.org/media/357107/council2019.png?width=6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79" y="3140968"/>
            <a:ext cx="2324313" cy="262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8179" y="1412775"/>
            <a:ext cx="25147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ОРГАНИЗАЦИЯ </a:t>
            </a:r>
            <a:r>
              <a:rPr lang="ru-RU" sz="16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</a:p>
          <a:p>
            <a:pPr algn="ctr"/>
            <a:r>
              <a:rPr lang="ru-RU" sz="8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ru-RU" sz="11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Consumers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International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CI)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325584"/>
            <a:ext cx="4248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89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31095" y="429600"/>
            <a:ext cx="4381271" cy="5847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641" y="1409413"/>
            <a:ext cx="797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</a:t>
            </a:r>
            <a:r>
              <a:rPr lang="ru-RU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РАЗВИТИЯ ИНСТИТУТА ЗАЩИТЫ ПРАВ ПОТРЕБИТЕЛЕЙ</a:t>
            </a:r>
            <a:endParaRPr lang="ru-RU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Джон Фицджералд Кенне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7672" y="4759629"/>
            <a:ext cx="1193867" cy="14146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916832"/>
            <a:ext cx="851697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1936 </a:t>
            </a:r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ru-RU" sz="2000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основана Национальная ассоциация потребителей в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США</a:t>
            </a:r>
          </a:p>
          <a:p>
            <a:pPr algn="just"/>
            <a:endParaRPr lang="ru-RU" sz="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1960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ru-RU" sz="20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основана некоммерческая компания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Consumers International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-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Международная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потребителей </a:t>
            </a:r>
            <a:endParaRPr lang="ru-RU" sz="20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8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15.03.1962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Джон Кеннеди 35-й президент Америки сформулировал термин «потребитель» и основные </a:t>
            </a:r>
            <a:r>
              <a:rPr lang="ru-RU" sz="2000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принципиальных прав потребителей, которые легли в основу закона о защите прав потребителей во всех странах, включая Россию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2717" y="4641562"/>
            <a:ext cx="291610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Джон Кеннеди</a:t>
            </a:r>
          </a:p>
          <a:p>
            <a:pPr>
              <a:lnSpc>
                <a:spcPct val="120000"/>
              </a:lnSpc>
            </a:pPr>
            <a:endParaRPr lang="ru-RU" sz="8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быть услышанным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информацию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безопасность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Право на </a:t>
            </a:r>
            <a:r>
              <a:rPr lang="ru-RU" sz="14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выбор</a:t>
            </a:r>
            <a:endParaRPr lang="ru-RU" sz="14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9470" y="4641562"/>
            <a:ext cx="4392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Международная организация потребителей</a:t>
            </a:r>
          </a:p>
          <a:p>
            <a:pPr lvl="0" algn="just"/>
            <a:endParaRPr lang="ru-RU" sz="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возмещение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ущерба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на потребительское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</a:t>
            </a: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удовлетворение базовых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потребностей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 на здоровую окружающую </a:t>
            </a:r>
            <a:r>
              <a:rPr lang="ru-RU" sz="14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среду</a:t>
            </a:r>
            <a:endParaRPr lang="ru-RU" sz="1400" b="1" dirty="0">
              <a:solidFill>
                <a:srgbClr val="891B0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8066" y="219612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45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14" y="193178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03652" y="403165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9513" y="1363504"/>
            <a:ext cx="821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ИСТОРИЯ РАЗВИТИЯ ИНСТИТУТА ЗАЩИТЫ ПРАВ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0302" y="1920280"/>
            <a:ext cx="81321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1973 г. –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принята «Хартия защиты потребителей» Европейским союзом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1983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Организация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Объединённых Наций (ООН)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приняла решение о введении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официального праздника – Всемирного дня прав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1985 г.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Генеральной Ассамблеей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ООН приняты Руководящие принципы ООН о защите прав потребителей. Обновлены в 2015 году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1990 г.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создан союз потребителей 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 февраля 1992 г.</a:t>
            </a:r>
            <a:r>
              <a:rPr lang="ru-RU" sz="20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принят Закон о защите прав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потребителей</a:t>
            </a:r>
          </a:p>
          <a:p>
            <a:pPr algn="just"/>
            <a:endParaRPr lang="ru-RU" sz="800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1994 </a:t>
            </a:r>
            <a:r>
              <a:rPr lang="ru-RU" sz="20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000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семирный </a:t>
            </a:r>
            <a:r>
              <a:rPr lang="ru-RU" sz="20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день прав потребителей широко отмечается в Российской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Федерации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s://potrebinforms.ru/images/cms/thumbs/cbbcc15bb53e1b2cfb7dc81f1b82c8b39797fdc6/vsemirnyj_den_prav_potrebitelej_2021_220_auto_jpg_5_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9600"/>
            <a:ext cx="930064" cy="584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702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661850"/>
            <a:ext cx="59766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Потребительское движение ежегодно отмечает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марта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Всемирным днем ​​прав потребителей как средство повышения осведомленности во всем мире о правах и потребностях потребителей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778" y="4153143"/>
            <a:ext cx="82496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2021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году Международная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потребителей </a:t>
            </a:r>
            <a:r>
              <a:rPr lang="ru-RU" sz="20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активизировала внимание на глобальной проблеме, </a:t>
            </a:r>
            <a:r>
              <a:rPr lang="ru-RU" sz="2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связанной </a:t>
            </a:r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загрязнением окружающей среды </a:t>
            </a:r>
            <a:r>
              <a:rPr lang="ru-RU" sz="2000" b="1" dirty="0" smtClean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пластиковыми </a:t>
            </a:r>
            <a:r>
              <a:rPr lang="ru-RU" sz="2000" b="1" dirty="0">
                <a:solidFill>
                  <a:srgbClr val="891B0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отходами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4315" y="444961"/>
            <a:ext cx="484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</a:t>
            </a:r>
            <a:endParaRPr lang="ru-RU" sz="16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2546" y="5661248"/>
            <a:ext cx="8223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 descr="https://potrebinforms.ru/images/cms/thumbs/cbbcc15bb53e1b2cfb7dc81f1b82c8b39797fdc6/vsemirnyj_den_prav_potrebitelej_2021_220_auto_jpg_5_8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78" y="1745884"/>
            <a:ext cx="2108610" cy="192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46" y="407945"/>
            <a:ext cx="936103" cy="100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27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680" y="2193908"/>
            <a:ext cx="2761313" cy="646331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РОССИЙСКАЯ ФЕДЕРАЦИЯ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215" y="3182188"/>
            <a:ext cx="2764316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СУБЪЕКТЫ РОССИЙСКОЙ ФЕДЕРАЦИИ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268" y="4566581"/>
            <a:ext cx="2764316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МУНИЦИПАЛЬНЫЕ ОБРАЗОВАНИЯ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322" y="5640813"/>
            <a:ext cx="272621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ambria" pitchFamily="18" charset="0"/>
                <a:ea typeface="Cambria Math" pitchFamily="18" charset="0"/>
              </a:rPr>
              <a:t>ГРАЖДАНСКОЕ ОБЩЕСТВО</a:t>
            </a:r>
            <a:endParaRPr lang="ru-RU" b="1" dirty="0">
              <a:solidFill>
                <a:srgbClr val="002060"/>
              </a:solidFill>
              <a:latin typeface="Cambria" pitchFamily="18" charset="0"/>
              <a:ea typeface="Cambria Math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77928" y="2128937"/>
            <a:ext cx="4536504" cy="646331"/>
          </a:xfrm>
          <a:prstGeom prst="rect">
            <a:avLst/>
          </a:prstGeom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Уполномоченный Федеральный орган исполнительной власти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4836" y="3169183"/>
            <a:ext cx="4504404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Высший исполнительный орган государственной власти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субъекта РФ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29980" y="4543659"/>
            <a:ext cx="4476243" cy="615553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chemeClr val="tx1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 местного самоуправления</a:t>
            </a:r>
          </a:p>
          <a:p>
            <a:pPr algn="ctr"/>
            <a:endParaRPr lang="ru-RU" sz="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38189" y="5516148"/>
            <a:ext cx="4476243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4">
                <a:shade val="30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Общественные объединения потребителей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(их ассоциации, союзы)</a:t>
            </a:r>
            <a:endParaRPr lang="ru-RU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Группа 2"/>
          <p:cNvGrpSpPr>
            <a:grpSpLocks/>
          </p:cNvGrpSpPr>
          <p:nvPr/>
        </p:nvGrpSpPr>
        <p:grpSpPr bwMode="auto">
          <a:xfrm>
            <a:off x="3481593" y="2291018"/>
            <a:ext cx="621845" cy="516391"/>
            <a:chOff x="340363" y="1120152"/>
            <a:chExt cx="1459862" cy="1351678"/>
          </a:xfrm>
        </p:grpSpPr>
        <p:sp>
          <p:nvSpPr>
            <p:cNvPr id="18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19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21" name="Блок-схема: узел 20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Блок-схема: узел 21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555776" y="3299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pic>
        <p:nvPicPr>
          <p:cNvPr id="41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7281"/>
            <a:ext cx="792088" cy="8501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 descr="https://potrebinforms.ru/images/cms/thumbs/cbbcc15bb53e1b2cfb7dc81f1b82c8b39797fdc6/vsemirnyj_den_prav_potrebitelej_2021_220_auto_jpg_5_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73719"/>
            <a:ext cx="930064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2216" y="1196752"/>
            <a:ext cx="8372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НАЦИОНАЛЬНАЯ СИСТЕМА ЗАЩИТЫ </a:t>
            </a:r>
            <a:endParaRPr lang="ru-RU" sz="2400" b="1" dirty="0" smtClean="0">
              <a:solidFill>
                <a:srgbClr val="891B09"/>
              </a:solidFill>
              <a:latin typeface="Cambria" pitchFamily="18" charset="0"/>
              <a:ea typeface="Cambria Math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ПРАВ </a:t>
            </a:r>
            <a:r>
              <a:rPr lang="ru-RU" sz="2400" b="1" dirty="0">
                <a:solidFill>
                  <a:srgbClr val="891B09"/>
                </a:solidFill>
                <a:latin typeface="Cambria" pitchFamily="18" charset="0"/>
                <a:ea typeface="Cambria Math" pitchFamily="18" charset="0"/>
              </a:rPr>
              <a:t>ПОТРЕБИТЕЛЕЙ</a:t>
            </a:r>
          </a:p>
        </p:txBody>
      </p:sp>
      <p:grpSp>
        <p:nvGrpSpPr>
          <p:cNvPr id="43" name="Группа 2"/>
          <p:cNvGrpSpPr>
            <a:grpSpLocks/>
          </p:cNvGrpSpPr>
          <p:nvPr/>
        </p:nvGrpSpPr>
        <p:grpSpPr bwMode="auto">
          <a:xfrm>
            <a:off x="3462667" y="3438309"/>
            <a:ext cx="621845" cy="516391"/>
            <a:chOff x="340363" y="1120152"/>
            <a:chExt cx="1459862" cy="1351678"/>
          </a:xfrm>
        </p:grpSpPr>
        <p:sp>
          <p:nvSpPr>
            <p:cNvPr id="44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45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47" name="Блок-схема: узел 46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Блок-схема: узел 47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49" name="Группа 2"/>
          <p:cNvGrpSpPr>
            <a:grpSpLocks/>
          </p:cNvGrpSpPr>
          <p:nvPr/>
        </p:nvGrpSpPr>
        <p:grpSpPr bwMode="auto">
          <a:xfrm>
            <a:off x="3486830" y="4629867"/>
            <a:ext cx="621845" cy="516391"/>
            <a:chOff x="340363" y="1120152"/>
            <a:chExt cx="1459862" cy="1351678"/>
          </a:xfrm>
        </p:grpSpPr>
        <p:sp>
          <p:nvSpPr>
            <p:cNvPr id="50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53" name="Блок-схема: узел 52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Блок-схема: узел 53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2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55" name="Группа 2"/>
          <p:cNvGrpSpPr>
            <a:grpSpLocks/>
          </p:cNvGrpSpPr>
          <p:nvPr/>
        </p:nvGrpSpPr>
        <p:grpSpPr bwMode="auto">
          <a:xfrm>
            <a:off x="3462667" y="5719617"/>
            <a:ext cx="621845" cy="516391"/>
            <a:chOff x="340363" y="1120152"/>
            <a:chExt cx="1459862" cy="1351678"/>
          </a:xfrm>
        </p:grpSpPr>
        <p:sp>
          <p:nvSpPr>
            <p:cNvPr id="56" name="AutoShape 3"/>
            <p:cNvSpPr>
              <a:spLocks noChangeArrowheads="1"/>
            </p:cNvSpPr>
            <p:nvPr/>
          </p:nvSpPr>
          <p:spPr bwMode="gray">
            <a:xfrm>
              <a:off x="876704" y="1120152"/>
              <a:ext cx="923521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endParaRPr lang="ru-RU" altLang="ru-RU" dirty="0">
                <a:solidFill>
                  <a:srgbClr val="000000"/>
                </a:solidFill>
              </a:endParaRPr>
            </a:p>
          </p:txBody>
        </p:sp>
        <p:grpSp>
          <p:nvGrpSpPr>
            <p:cNvPr id="57" name="Группа 4"/>
            <p:cNvGrpSpPr>
              <a:grpSpLocks/>
            </p:cNvGrpSpPr>
            <p:nvPr/>
          </p:nvGrpSpPr>
          <p:grpSpPr bwMode="auto"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59" name="Блок-схема: узел 58"/>
              <p:cNvSpPr/>
              <p:nvPr/>
            </p:nvSpPr>
            <p:spPr>
              <a:xfrm>
                <a:off x="-1245245" y="404002"/>
                <a:ext cx="1244829" cy="1199315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Блок-схема: узел 59"/>
              <p:cNvSpPr/>
              <p:nvPr/>
            </p:nvSpPr>
            <p:spPr>
              <a:xfrm>
                <a:off x="-1112069" y="525750"/>
                <a:ext cx="978476" cy="955817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8" name="Прямоугольник 5"/>
            <p:cNvSpPr>
              <a:spLocks noChangeArrowheads="1"/>
            </p:cNvSpPr>
            <p:nvPr/>
          </p:nvSpPr>
          <p:spPr bwMode="auto">
            <a:xfrm>
              <a:off x="681803" y="1532037"/>
              <a:ext cx="173682" cy="600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1900" b="1"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</a:pPr>
              <a:endParaRPr lang="ru-RU" altLang="ru-RU" sz="3300" b="0" i="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414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www.nakhodka-city.ru/files/admnews/L000383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990" y="3284984"/>
            <a:ext cx="2448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ivanova.in\Desktop\Новая папка\ger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702" y="306628"/>
            <a:ext cx="792087" cy="7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9752" y="306628"/>
            <a:ext cx="4502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МИНИСТЕРСТВО ТОРГОВЛИ И УСЛУГ</a:t>
            </a:r>
          </a:p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РЕСПУБЛИКИ БАШКОРТОСТАН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196752"/>
            <a:ext cx="561662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Стратегия государственной политики Российской Федерации в области защиты прав потребителей на период до 2030 года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распоряжением Правительства РФ от 28 августа 2017 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 1837-р)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Российской Федерации от 07 февраля 1992 года N 2300-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«О защите прав потребителей» </a:t>
            </a:r>
          </a:p>
          <a:p>
            <a:pPr algn="just"/>
            <a:endParaRPr lang="ru-RU" sz="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9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>
                <a:solidFill>
                  <a:srgbClr val="891B0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Федеральный закон об общих принципах организации местного самоуправления в Российской Федерации от 06 октября 2003 года №131-ФЗ</a:t>
            </a:r>
          </a:p>
          <a:p>
            <a:pPr algn="just"/>
            <a:endParaRPr lang="ru-RU" sz="800" b="1" dirty="0">
              <a:solidFill>
                <a:srgbClr val="891B0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Государственная программа «О защите прав потребителей в Республике Башкортостан»</a:t>
            </a:r>
            <a:r>
              <a:rPr lang="ru-RU" sz="19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утверждена </a:t>
            </a:r>
            <a:r>
              <a:rPr lang="ru-RU" sz="1400" b="1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постановлением Правительства РБ от 24 марта 2017 года № 107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541" y="126876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Стратегические документы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области защиты прав потребителей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25213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3884</TotalTime>
  <Words>3882</Words>
  <Application>Microsoft Office PowerPoint</Application>
  <PresentationFormat>Экран (4:3)</PresentationFormat>
  <Paragraphs>456</Paragraphs>
  <Slides>37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Ирина Николаевна</dc:creator>
  <cp:lastModifiedBy>User</cp:lastModifiedBy>
  <cp:revision>661</cp:revision>
  <dcterms:created xsi:type="dcterms:W3CDTF">2017-08-24T05:56:12Z</dcterms:created>
  <dcterms:modified xsi:type="dcterms:W3CDTF">2021-03-12T04:38:06Z</dcterms:modified>
</cp:coreProperties>
</file>